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495" r:id="rId5"/>
    <p:sldId id="589" r:id="rId6"/>
    <p:sldId id="624" r:id="rId7"/>
    <p:sldId id="633" r:id="rId8"/>
    <p:sldId id="625" r:id="rId9"/>
    <p:sldId id="626" r:id="rId10"/>
    <p:sldId id="627" r:id="rId11"/>
    <p:sldId id="631" r:id="rId12"/>
    <p:sldId id="632" r:id="rId13"/>
    <p:sldId id="600" r:id="rId14"/>
    <p:sldId id="597" r:id="rId15"/>
    <p:sldId id="596" r:id="rId16"/>
    <p:sldId id="605" r:id="rId17"/>
    <p:sldId id="629" r:id="rId18"/>
    <p:sldId id="630" r:id="rId19"/>
    <p:sldId id="628" r:id="rId20"/>
    <p:sldId id="607" r:id="rId21"/>
  </p:sldIdLst>
  <p:sldSz cx="9144000" cy="6858000" type="screen4x3"/>
  <p:notesSz cx="9601200" cy="15087600"/>
  <p:defaultTextStyle>
    <a:defPPr>
      <a:defRPr lang="en-US"/>
    </a:defPPr>
    <a:lvl1pPr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75000"/>
      </a:lnSpc>
      <a:spcBef>
        <a:spcPct val="105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  <p15:guide id="3" orient="horz" pos="4752">
          <p15:clr>
            <a:srgbClr val="A4A3A4"/>
          </p15:clr>
        </p15:guide>
        <p15:guide id="4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3399"/>
    <a:srgbClr val="EFB08D"/>
    <a:srgbClr val="F3C2A7"/>
    <a:srgbClr val="339966"/>
    <a:srgbClr val="CAD8D2"/>
    <a:srgbClr val="C9EFD0"/>
    <a:srgbClr val="EAEAEA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59923-11DA-4A46-816C-03DAA0824B38}" v="5" dt="2020-09-03T19:50:39.173"/>
    <p1510:client id="{6E0851D9-BA8D-4B1D-976B-F245A6E819AF}" v="3120" dt="2020-09-02T21:58:15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73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32"/>
        <p:guide pos="2212"/>
        <p:guide orient="horz" pos="4752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424" tIns="68710" rIns="137424" bIns="68710" numCol="1" anchor="t" anchorCtr="0" compatLnSpc="1">
            <a:prstTxWarp prst="textNoShape">
              <a:avLst/>
            </a:prstTxWarp>
          </a:bodyPr>
          <a:lstStyle>
            <a:lvl1pPr defTabSz="1375222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7638" y="3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424" tIns="68710" rIns="137424" bIns="68710" numCol="1" anchor="t" anchorCtr="0" compatLnSpc="1">
            <a:prstTxWarp prst="textNoShape">
              <a:avLst/>
            </a:prstTxWarp>
          </a:bodyPr>
          <a:lstStyle>
            <a:lvl1pPr algn="r" defTabSz="1375222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14331180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424" tIns="68710" rIns="137424" bIns="68710" numCol="1" anchor="b" anchorCtr="0" compatLnSpc="1">
            <a:prstTxWarp prst="textNoShape">
              <a:avLst/>
            </a:prstTxWarp>
          </a:bodyPr>
          <a:lstStyle>
            <a:lvl1pPr defTabSz="1375222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7638" y="14331180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424" tIns="68710" rIns="137424" bIns="68710" numCol="1" anchor="b" anchorCtr="0" compatLnSpc="1">
            <a:prstTxWarp prst="textNoShape">
              <a:avLst/>
            </a:prstTxWarp>
          </a:bodyPr>
          <a:lstStyle>
            <a:lvl1pPr algn="r" defTabSz="1375222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fld id="{2484F81F-BBCC-4CB2-A5E2-B5BF001B1E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4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069" tIns="69533" rIns="139069" bIns="69533" numCol="1" anchor="t" anchorCtr="0" compatLnSpc="1">
            <a:prstTxWarp prst="textNoShape">
              <a:avLst/>
            </a:prstTxWarp>
          </a:bodyPr>
          <a:lstStyle>
            <a:lvl1pPr defTabSz="1391963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7638" y="3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069" tIns="69533" rIns="139069" bIns="69533" numCol="1" anchor="t" anchorCtr="0" compatLnSpc="1">
            <a:prstTxWarp prst="textNoShape">
              <a:avLst/>
            </a:prstTxWarp>
          </a:bodyPr>
          <a:lstStyle>
            <a:lvl1pPr algn="r" defTabSz="1391963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5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8700" y="1131888"/>
            <a:ext cx="7543800" cy="5657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52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8818" y="7165589"/>
            <a:ext cx="7683569" cy="6789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069" tIns="69533" rIns="139069" bIns="695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52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14331180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069" tIns="69533" rIns="139069" bIns="69533" numCol="1" anchor="b" anchorCtr="0" compatLnSpc="1">
            <a:prstTxWarp prst="textNoShape">
              <a:avLst/>
            </a:prstTxWarp>
          </a:bodyPr>
          <a:lstStyle>
            <a:lvl1pPr defTabSz="1391963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52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7638" y="14331180"/>
            <a:ext cx="4161390" cy="75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9069" tIns="69533" rIns="139069" bIns="69533" numCol="1" anchor="b" anchorCtr="0" compatLnSpc="1">
            <a:prstTxWarp prst="textNoShape">
              <a:avLst/>
            </a:prstTxWarp>
          </a:bodyPr>
          <a:lstStyle>
            <a:lvl1pPr algn="r" defTabSz="1391963">
              <a:lnSpc>
                <a:spcPct val="100000"/>
              </a:lnSpc>
              <a:spcBef>
                <a:spcPct val="0"/>
              </a:spcBef>
              <a:defRPr sz="1800" b="0">
                <a:effectLst/>
                <a:latin typeface="Times New Roman" pitchFamily="18" charset="0"/>
              </a:defRPr>
            </a:lvl1pPr>
          </a:lstStyle>
          <a:p>
            <a:fld id="{BE3D5353-923A-4AA6-ABEF-15C6CEBBE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32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Fill in notes here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Dan</a:t>
            </a: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10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47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Lindsay</a:t>
            </a: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11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367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Cullen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Any anecdotal examples that the park crew will understand </a:t>
            </a:r>
            <a:r>
              <a:rPr lang="en-US" err="1"/>
              <a:t>ie</a:t>
            </a:r>
            <a:r>
              <a:rPr lang="en-US"/>
              <a:t> green line at edge of Scorpion MPA </a:t>
            </a: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12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794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Tim</a:t>
            </a: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13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171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Tim</a:t>
            </a: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14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147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Tim</a:t>
            </a: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15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862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Tim</a:t>
            </a: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16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25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DA7729-1716-438F-A460-C373ACB44C69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17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45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6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Going to introduce the three species we’re going to show you today, and use them as an example to explain trophic cascades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76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Brief natural history on the predator/prey/resource relationship between </a:t>
            </a:r>
            <a:r>
              <a:rPr lang="en-US" sz="12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Pycnopodia, Strongylocentrotus, </a:t>
            </a:r>
            <a:r>
              <a:rPr lang="en-US" sz="1200" b="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2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Macrocystis</a:t>
            </a:r>
            <a:endParaRPr lang="en-US" sz="1200" b="0" i="1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37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Brief natural history on the predator/prey/resource relationship between </a:t>
            </a:r>
            <a:r>
              <a:rPr lang="en-US" sz="12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Pycnopodia, Strongylocentrotus, </a:t>
            </a:r>
            <a:r>
              <a:rPr lang="en-US" sz="1200" b="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2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Macrocystis</a:t>
            </a:r>
            <a:endParaRPr lang="en-US" sz="1200" b="0" i="1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90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Brief natural history on the predator/prey/resource relationship between </a:t>
            </a:r>
            <a:r>
              <a:rPr lang="en-US" sz="12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Pycnopodia, Strongylocentrotus, </a:t>
            </a:r>
            <a:r>
              <a:rPr lang="en-US" sz="1200" b="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2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Macrocystis</a:t>
            </a:r>
            <a:endParaRPr lang="en-US" sz="1200" b="0" i="1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Explain trophic cascades using this example – idea is that the “cascade” is this indirect effect from predators onto resource - stars onto kelp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6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Explain trophic cascades using this example – idea is that the “cascade” is this indirect effect from predators onto resource - stars onto kelp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38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i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Explain trophic cascades using this example – idea is that the “cascade” is this indirect effect from predators onto resource - stars onto kelp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D5353-923A-4AA6-ABEF-15C6CEBBEC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6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163513"/>
            <a:ext cx="3460750" cy="29845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800">
                <a:solidFill>
                  <a:schemeClr val="bg1"/>
                </a:solidFill>
                <a:effectLst/>
              </a:rPr>
              <a:t>Channel Islands National Park</a:t>
            </a:r>
          </a:p>
        </p:txBody>
      </p:sp>
      <p:pic>
        <p:nvPicPr>
          <p:cNvPr id="1037" name="Picture 13" descr="AH_large_shaded_4C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15375" y="76200"/>
            <a:ext cx="352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46894"/>
            <a:ext cx="9144000" cy="142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b="0">
                <a:effectLst/>
                <a:latin typeface="Calibri" pitchFamily="34" charset="0"/>
                <a:cs typeface="Calibri" pitchFamily="34" charset="0"/>
              </a:rPr>
              <a:t>Differential Effects of Trophic Cascades in Marine Protected Areas at Channel Islands National Park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24600"/>
            <a:ext cx="9144000" cy="369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>
                <a:effectLst/>
                <a:latin typeface="Calibri" pitchFamily="34" charset="0"/>
                <a:cs typeface="Calibri" pitchFamily="34" charset="0"/>
              </a:rPr>
              <a:t>Kelp Forest Monitoring Program</a:t>
            </a:r>
            <a:endParaRPr lang="en-US" sz="1800">
              <a:effectLst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028369-E157-4843-8D48-750D4BBD5EC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173951"/>
            <a:ext cx="9144000" cy="3810000"/>
            <a:chOff x="-2057400" y="1441938"/>
            <a:chExt cx="12070080" cy="50292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1A8284E-2DB8-496B-B79B-74148E6A4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32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3414EC-2FF9-4EB2-90CE-71A40AE2BD01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/>
            </a:blip>
            <a:srcRect l="29495" r="10505"/>
            <a:stretch/>
          </p:blipFill>
          <p:spPr>
            <a:xfrm>
              <a:off x="1965960" y="1441938"/>
              <a:ext cx="4023360" cy="5029200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751C9C0C-2319-4543-92F1-5D5AC233A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740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E8805DA-ACA0-420D-8590-E49C9490545C}"/>
              </a:ext>
            </a:extLst>
          </p:cNvPr>
          <p:cNvSpPr txBox="1"/>
          <p:nvPr/>
        </p:nvSpPr>
        <p:spPr>
          <a:xfrm>
            <a:off x="4951444" y="1052290"/>
            <a:ext cx="2668556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Sunflower Star Biomass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0F738-FFFF-4B5F-B578-931A3A68AC99}"/>
              </a:ext>
            </a:extLst>
          </p:cNvPr>
          <p:cNvSpPr txBox="1"/>
          <p:nvPr/>
        </p:nvSpPr>
        <p:spPr>
          <a:xfrm>
            <a:off x="4828822" y="2447827"/>
            <a:ext cx="419100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Statistically significant effects of reserve, island, and their interaction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Cold water urchin predator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Blob and Sea Star Wasting Disease in 2013 -&gt; population collapse</a:t>
            </a:r>
          </a:p>
          <a:p>
            <a:pPr>
              <a:lnSpc>
                <a:spcPct val="100000"/>
              </a:lnSpc>
            </a:pPr>
            <a:endParaRPr lang="en-US" sz="2000" b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97747-A7A3-4287-8ACA-921794F8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44" y="5806804"/>
            <a:ext cx="4192556" cy="10511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BF061-97B3-447B-A199-CE581AF80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0400"/>
            <a:ext cx="4648200" cy="61976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9098BF8-B482-40D0-A944-3AEB2CF86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662" y="704915"/>
            <a:ext cx="128016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28FF07F-334D-4CEA-BD3B-3EC2017DB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25" t="80915" r="2125"/>
          <a:stretch/>
        </p:blipFill>
        <p:spPr bwMode="auto">
          <a:xfrm>
            <a:off x="6854666" y="1524163"/>
            <a:ext cx="765334" cy="78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2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405DA0-DA76-484B-A3C5-331893525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91" y="5791199"/>
            <a:ext cx="4209308" cy="10667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79FA2-5392-44BC-A062-AAA519AD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0398"/>
            <a:ext cx="4648200" cy="619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53C06-6F31-445E-9688-E458163710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95" r="10505"/>
          <a:stretch/>
        </p:blipFill>
        <p:spPr>
          <a:xfrm>
            <a:off x="7772400" y="704915"/>
            <a:ext cx="128016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615605-4956-44FD-A0BE-643455766C5D}"/>
              </a:ext>
            </a:extLst>
          </p:cNvPr>
          <p:cNvSpPr txBox="1"/>
          <p:nvPr/>
        </p:nvSpPr>
        <p:spPr>
          <a:xfrm>
            <a:off x="4828822" y="2416142"/>
            <a:ext cx="4191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Significant effects of Reserve Status, Island Code, and their interaction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Increase at SRI in biomass outside of MPAs post-blob, decreases at warmer islands (SCI, ANI, SBI)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Increase in biomass greatest at SRI outside MPAs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2CF3CA4-5C6B-410C-9A3B-71C302226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4" r="90125"/>
          <a:stretch/>
        </p:blipFill>
        <p:spPr bwMode="auto">
          <a:xfrm>
            <a:off x="6867525" y="1693406"/>
            <a:ext cx="752475" cy="61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FBA36-DCD8-497E-BB1E-59662D2F2D99}"/>
              </a:ext>
            </a:extLst>
          </p:cNvPr>
          <p:cNvSpPr txBox="1"/>
          <p:nvPr/>
        </p:nvSpPr>
        <p:spPr>
          <a:xfrm>
            <a:off x="4951444" y="1052290"/>
            <a:ext cx="2668556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Purple Urchin Biomass</a:t>
            </a:r>
          </a:p>
        </p:txBody>
      </p:sp>
    </p:spTree>
    <p:extLst>
      <p:ext uri="{BB962C8B-B14F-4D97-AF65-F5344CB8AC3E}">
        <p14:creationId xmlns:p14="http://schemas.microsoft.com/office/powerpoint/2010/main" val="8839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F03A7-B9B8-458B-BAE7-E8B00C7A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600"/>
            <a:ext cx="4686300" cy="624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2CE79-FB86-4815-807E-570D65F50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5734521"/>
            <a:ext cx="4419600" cy="112347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314E76-5C98-4A1D-BEEE-1F6CD8B58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704915"/>
            <a:ext cx="128016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2EA13-3037-4EA8-9329-CA569DD5ACD2}"/>
              </a:ext>
            </a:extLst>
          </p:cNvPr>
          <p:cNvSpPr txBox="1"/>
          <p:nvPr/>
        </p:nvSpPr>
        <p:spPr>
          <a:xfrm>
            <a:off x="4828822" y="2416142"/>
            <a:ext cx="4191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Significant effects of Reserve Status, Island Code, and their interaction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Recent significant increase in kelp  inside MPAs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biomass generally similar between islands, except previously higher at SR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4F9D07-1366-4E83-BC32-CEBE44365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t="11660" r="85525" b="10598"/>
          <a:stretch/>
        </p:blipFill>
        <p:spPr bwMode="auto">
          <a:xfrm>
            <a:off x="7181851" y="704915"/>
            <a:ext cx="438150" cy="160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E894F2-1688-4D45-8D12-EBE0AF233E35}"/>
              </a:ext>
            </a:extLst>
          </p:cNvPr>
          <p:cNvSpPr txBox="1"/>
          <p:nvPr/>
        </p:nvSpPr>
        <p:spPr>
          <a:xfrm>
            <a:off x="4951444" y="1052290"/>
            <a:ext cx="2668556" cy="65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Giant Kelp   Biomass</a:t>
            </a:r>
          </a:p>
        </p:txBody>
      </p:sp>
    </p:spTree>
    <p:extLst>
      <p:ext uri="{BB962C8B-B14F-4D97-AF65-F5344CB8AC3E}">
        <p14:creationId xmlns:p14="http://schemas.microsoft.com/office/powerpoint/2010/main" val="11805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E8805DA-ACA0-420D-8590-E49C9490545C}"/>
              </a:ext>
            </a:extLst>
          </p:cNvPr>
          <p:cNvSpPr txBox="1"/>
          <p:nvPr/>
        </p:nvSpPr>
        <p:spPr>
          <a:xfrm>
            <a:off x="3657600" y="876863"/>
            <a:ext cx="1828800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551B1-E65A-4FCB-82FB-5D88F7E26944}"/>
              </a:ext>
            </a:extLst>
          </p:cNvPr>
          <p:cNvSpPr txBox="1"/>
          <p:nvPr/>
        </p:nvSpPr>
        <p:spPr>
          <a:xfrm>
            <a:off x="76200" y="1258186"/>
            <a:ext cx="8610600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Effects via Trophic Cascades on MPAs are apparent</a:t>
            </a:r>
            <a:endParaRPr lang="en-US" sz="1800" b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Outside MPAs: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sunflower stars were more abundant prior to their decline (particularly at SRI)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purple urchin biomass has since increased (particularly at SRI)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biomass has not increased in general, and has decreased at SRI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Inside MPAs: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Sunflower stars declined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Purple urchin biomass at SRI has not increased at the same rate as outside MPAs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inside MPAs at SRI has not decreased at the same rate as outside MPAs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Other urchin predators: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Urchin biomass at warmer islands (SCI, ANI, SBI) have decreased inside MPAs, kelp biomass has increased inside MPAs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Fishing protections for California </a:t>
            </a:r>
            <a:r>
              <a:rPr lang="en-US" sz="1800" b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sheephead</a:t>
            </a: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California spiny lobster</a:t>
            </a:r>
            <a:endParaRPr lang="en-US" sz="2000" b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9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E8805DA-ACA0-420D-8590-E49C9490545C}"/>
              </a:ext>
            </a:extLst>
          </p:cNvPr>
          <p:cNvSpPr txBox="1"/>
          <p:nvPr/>
        </p:nvSpPr>
        <p:spPr>
          <a:xfrm>
            <a:off x="3657600" y="876863"/>
            <a:ext cx="1828800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551B1-E65A-4FCB-82FB-5D88F7E26944}"/>
              </a:ext>
            </a:extLst>
          </p:cNvPr>
          <p:cNvSpPr txBox="1"/>
          <p:nvPr/>
        </p:nvSpPr>
        <p:spPr>
          <a:xfrm>
            <a:off x="76200" y="1258186"/>
            <a:ext cx="8610600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Effects via Trophic Cascades on MPAs are apparent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Outside MPAs: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sunflower stars were more abundant prior to their decline (particularly at SRI)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purple urchin biomass has since increased (particularly at SRI)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biomass has not increased in general, and has decreased at SRI</a:t>
            </a:r>
            <a:endParaRPr lang="en-US" sz="1800" b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Inside MPAs: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Sunflower stars declined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Purple urchin biomass at SRI has not increased at the same rate as outside MPAs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inside MPAs at SRI has not decreased at the same rate as outside MPAs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Other urchin predators: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Urchin biomass at warmer islands (SCI, ANI, SBI) have decreased inside MPAs, kelp biomass has increased inside MPAs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Fishing protections for California </a:t>
            </a:r>
            <a:r>
              <a:rPr lang="en-US" sz="1800" b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sheephead</a:t>
            </a: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California spiny lobster</a:t>
            </a:r>
            <a:endParaRPr lang="en-US" sz="2000" b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2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E8805DA-ACA0-420D-8590-E49C9490545C}"/>
              </a:ext>
            </a:extLst>
          </p:cNvPr>
          <p:cNvSpPr txBox="1"/>
          <p:nvPr/>
        </p:nvSpPr>
        <p:spPr>
          <a:xfrm>
            <a:off x="3657600" y="876863"/>
            <a:ext cx="1828800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551B1-E65A-4FCB-82FB-5D88F7E26944}"/>
              </a:ext>
            </a:extLst>
          </p:cNvPr>
          <p:cNvSpPr txBox="1"/>
          <p:nvPr/>
        </p:nvSpPr>
        <p:spPr>
          <a:xfrm>
            <a:off x="76200" y="1258186"/>
            <a:ext cx="8610600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Effects via Trophic Cascades on MPAs are apparent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Outside MPAs: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sunflower stars were more abundant prior to their decline (particularly at SRI)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purple urchin biomass has since increased (particularly at SRI)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biomass has not increased in general, and has decreased at SRI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Inside MPAs: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Sunflower stars declined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Purple urchin biomass at SRI has not increased at the same rate as outside MPAs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inside MPAs at SRI has not decreased at the same rate as outside MPAs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Other urchin predators: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Urchin biomass at warmer islands (SCI, ANI, SBI) have decreased inside MPAs, kelp biomass has increased inside MPAs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Fishing protections for California </a:t>
            </a:r>
            <a:r>
              <a:rPr lang="en-US" sz="1800" b="0" err="1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sheephead</a:t>
            </a: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California spiny lobster</a:t>
            </a:r>
            <a:endParaRPr lang="en-US" sz="2000" b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09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E8805DA-ACA0-420D-8590-E49C9490545C}"/>
              </a:ext>
            </a:extLst>
          </p:cNvPr>
          <p:cNvSpPr txBox="1"/>
          <p:nvPr/>
        </p:nvSpPr>
        <p:spPr>
          <a:xfrm>
            <a:off x="3657600" y="876863"/>
            <a:ext cx="1828800" cy="38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551B1-E65A-4FCB-82FB-5D88F7E26944}"/>
              </a:ext>
            </a:extLst>
          </p:cNvPr>
          <p:cNvSpPr txBox="1"/>
          <p:nvPr/>
        </p:nvSpPr>
        <p:spPr>
          <a:xfrm>
            <a:off x="76200" y="1258186"/>
            <a:ext cx="8610600" cy="565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Effects via Trophic Cascades on MPAs are apparent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Outside MPAs: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sunflower stars were more abundant prior to their decline (particularly at SRI)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purple urchin biomass has since increased (particularly at SRI)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biomass has not increased in general, and has decreased at SRI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Inside MPAs: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Sunflower stars declined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Purple urchin biomass at SRI has not increased at the same rate as outside MPAs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Kelp inside MPAs at SRI has not decreased at the same rate as outside MPAs</a:t>
            </a:r>
          </a:p>
          <a:p>
            <a:pPr marL="800100" lvl="1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Other urchin predators: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Urchin biomass at warmer islands (SCI, ANI, SBI) have decreased inside MPAs, kelp biomass has increased inside MPAs</a:t>
            </a:r>
          </a:p>
          <a:p>
            <a:pPr marL="1257300" lvl="2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Fishing protections for California </a:t>
            </a:r>
            <a:r>
              <a:rPr lang="en-US" sz="1800" b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sheephead</a:t>
            </a:r>
            <a:r>
              <a:rPr lang="en-US" sz="1800" b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California spiny lobster</a:t>
            </a:r>
            <a:endParaRPr lang="en-US" sz="2000" b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2704DD8-B998-42D6-8CA3-191B3E42F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0" t="29974" r="48625" b="46553"/>
          <a:stretch/>
        </p:blipFill>
        <p:spPr bwMode="auto">
          <a:xfrm>
            <a:off x="2057400" y="2746920"/>
            <a:ext cx="1947641" cy="23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5F8F3B1-B508-4830-8F8D-3DD415C29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0" t="70229" r="13875" b="9732"/>
          <a:stretch/>
        </p:blipFill>
        <p:spPr bwMode="auto">
          <a:xfrm>
            <a:off x="5070327" y="3061766"/>
            <a:ext cx="2206773" cy="174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7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AD871A-2609-4815-B34F-19CD8C51B033}"/>
              </a:ext>
            </a:extLst>
          </p:cNvPr>
          <p:cNvSpPr/>
          <p:nvPr/>
        </p:nvSpPr>
        <p:spPr bwMode="auto">
          <a:xfrm>
            <a:off x="0" y="563526"/>
            <a:ext cx="9144000" cy="6324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FB31E-7E35-4D4F-8F69-7798EC5B7B17}"/>
              </a:ext>
            </a:extLst>
          </p:cNvPr>
          <p:cNvSpPr txBox="1"/>
          <p:nvPr/>
        </p:nvSpPr>
        <p:spPr>
          <a:xfrm>
            <a:off x="914400" y="2920495"/>
            <a:ext cx="7315200" cy="101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>
                <a:solidFill>
                  <a:schemeClr val="bg1"/>
                </a:solidFill>
              </a:rPr>
              <a:t>Next Week: San Miguel Island Community Changes</a:t>
            </a:r>
          </a:p>
        </p:txBody>
      </p:sp>
    </p:spTree>
    <p:extLst>
      <p:ext uri="{BB962C8B-B14F-4D97-AF65-F5344CB8AC3E}">
        <p14:creationId xmlns:p14="http://schemas.microsoft.com/office/powerpoint/2010/main" val="21516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D0B34A5-FAD2-43A0-8BF5-91564591F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5" y="661554"/>
            <a:ext cx="8018930" cy="619644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488DABA-8A02-498D-8F5A-E67755DB878F}"/>
              </a:ext>
            </a:extLst>
          </p:cNvPr>
          <p:cNvSpPr/>
          <p:nvPr/>
        </p:nvSpPr>
        <p:spPr bwMode="auto">
          <a:xfrm rot="570911">
            <a:off x="2883565" y="3903079"/>
            <a:ext cx="899667" cy="64256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792FF3C-E270-4A6F-B6B5-A3E3CBAFEB86}"/>
              </a:ext>
            </a:extLst>
          </p:cNvPr>
          <p:cNvSpPr/>
          <p:nvPr/>
        </p:nvSpPr>
        <p:spPr bwMode="auto">
          <a:xfrm rot="784180">
            <a:off x="5757163" y="3207353"/>
            <a:ext cx="614558" cy="44329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B87EC1-D96D-4C38-B5A6-F4AF4D7BD90E}"/>
              </a:ext>
            </a:extLst>
          </p:cNvPr>
          <p:cNvSpPr/>
          <p:nvPr/>
        </p:nvSpPr>
        <p:spPr bwMode="auto">
          <a:xfrm>
            <a:off x="6553200" y="3307417"/>
            <a:ext cx="567437" cy="40697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9E0CFD-D120-4303-959C-C74B5A2D7093}"/>
              </a:ext>
            </a:extLst>
          </p:cNvPr>
          <p:cNvSpPr/>
          <p:nvPr/>
        </p:nvSpPr>
        <p:spPr bwMode="auto">
          <a:xfrm rot="18344373">
            <a:off x="6784267" y="5097262"/>
            <a:ext cx="1237099" cy="93500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9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9ED0E-974E-4B56-B9FF-E9B7A6FFA989}"/>
              </a:ext>
            </a:extLst>
          </p:cNvPr>
          <p:cNvSpPr txBox="1"/>
          <p:nvPr/>
        </p:nvSpPr>
        <p:spPr>
          <a:xfrm>
            <a:off x="0" y="794670"/>
            <a:ext cx="9144000" cy="941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>
                <a:latin typeface="Calibri" panose="020F0502020204030204" pitchFamily="34" charset="0"/>
                <a:cs typeface="Calibri" panose="020F0502020204030204" pitchFamily="34" charset="0"/>
              </a:rPr>
              <a:t>What ecological processes regulate community structure in kelp forests?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8003A36-99EA-4B22-B679-6F3BA868B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18211"/>
            <a:ext cx="76200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7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BF5E03-6F29-4212-8CDC-47F8BC78739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171137"/>
            <a:ext cx="9144000" cy="3810000"/>
            <a:chOff x="-2057400" y="1441938"/>
            <a:chExt cx="12070080" cy="50292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EC74175-5CB5-436E-B763-7E9EAF55D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32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51DB37-45FE-453B-8806-4EC1A50B6574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40000"/>
            </a:blip>
            <a:srcRect l="29495" r="10505"/>
            <a:stretch/>
          </p:blipFill>
          <p:spPr>
            <a:xfrm>
              <a:off x="1965960" y="1441938"/>
              <a:ext cx="4023360" cy="5029200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18409D7E-A38B-4687-BE4F-DBCBA3794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740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719ED0E-974E-4B56-B9FF-E9B7A6FFA989}"/>
              </a:ext>
            </a:extLst>
          </p:cNvPr>
          <p:cNvSpPr txBox="1"/>
          <p:nvPr/>
        </p:nvSpPr>
        <p:spPr>
          <a:xfrm>
            <a:off x="0" y="876863"/>
            <a:ext cx="9144000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1">
                <a:latin typeface="Calibri" panose="020F0502020204030204" pitchFamily="34" charset="0"/>
                <a:cs typeface="Calibri" panose="020F0502020204030204" pitchFamily="34" charset="0"/>
              </a:rPr>
              <a:t>Pycnopodia </a:t>
            </a:r>
            <a:r>
              <a:rPr lang="en-US" sz="3600" b="0" i="1" err="1">
                <a:latin typeface="Calibri" panose="020F0502020204030204" pitchFamily="34" charset="0"/>
                <a:cs typeface="Calibri" panose="020F0502020204030204" pitchFamily="34" charset="0"/>
              </a:rPr>
              <a:t>helianthoides</a:t>
            </a:r>
            <a:r>
              <a:rPr lang="en-US" sz="3600" b="0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0">
                <a:latin typeface="Calibri" panose="020F0502020204030204" pitchFamily="34" charset="0"/>
                <a:cs typeface="Calibri" panose="020F0502020204030204" pitchFamily="34" charset="0"/>
              </a:rPr>
              <a:t>(sunflower star)</a:t>
            </a:r>
          </a:p>
        </p:txBody>
      </p:sp>
    </p:spTree>
    <p:extLst>
      <p:ext uri="{BB962C8B-B14F-4D97-AF65-F5344CB8AC3E}">
        <p14:creationId xmlns:p14="http://schemas.microsoft.com/office/powerpoint/2010/main" val="35421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9ED0E-974E-4B56-B9FF-E9B7A6FFA989}"/>
              </a:ext>
            </a:extLst>
          </p:cNvPr>
          <p:cNvSpPr txBox="1"/>
          <p:nvPr/>
        </p:nvSpPr>
        <p:spPr>
          <a:xfrm>
            <a:off x="0" y="876863"/>
            <a:ext cx="9144000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1">
                <a:latin typeface="Calibri" panose="020F0502020204030204" pitchFamily="34" charset="0"/>
                <a:cs typeface="Calibri" panose="020F0502020204030204" pitchFamily="34" charset="0"/>
              </a:rPr>
              <a:t>Strongylocentrotus </a:t>
            </a:r>
            <a:r>
              <a:rPr lang="en-US" sz="3600" b="0" i="1" err="1">
                <a:latin typeface="Calibri" panose="020F0502020204030204" pitchFamily="34" charset="0"/>
                <a:cs typeface="Calibri" panose="020F0502020204030204" pitchFamily="34" charset="0"/>
              </a:rPr>
              <a:t>purpuratus</a:t>
            </a:r>
            <a:r>
              <a:rPr lang="en-US" sz="3600" b="0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0">
                <a:latin typeface="Calibri" panose="020F0502020204030204" pitchFamily="34" charset="0"/>
                <a:cs typeface="Calibri" panose="020F0502020204030204" pitchFamily="34" charset="0"/>
              </a:rPr>
              <a:t>(purple urchin)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9BFE83-7B81-4D53-8162-FD85242667E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171137"/>
            <a:ext cx="9144000" cy="3810000"/>
            <a:chOff x="-2057400" y="1441938"/>
            <a:chExt cx="12070080" cy="502920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C50CA8C3-5F6E-4440-B69D-CF4E84B82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32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7DB0ED-8CF1-4D48-8234-94D210BFA23F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/>
            </a:blip>
            <a:srcRect l="29495" r="10505"/>
            <a:stretch/>
          </p:blipFill>
          <p:spPr>
            <a:xfrm>
              <a:off x="1965960" y="1441938"/>
              <a:ext cx="4023360" cy="5029200"/>
            </a:xfrm>
            <a:prstGeom prst="rect">
              <a:avLst/>
            </a:prstGeom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8A5CE348-1EEA-499A-BDCF-F60E5475C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740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629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19ED0E-974E-4B56-B9FF-E9B7A6FFA989}"/>
              </a:ext>
            </a:extLst>
          </p:cNvPr>
          <p:cNvSpPr txBox="1"/>
          <p:nvPr/>
        </p:nvSpPr>
        <p:spPr>
          <a:xfrm>
            <a:off x="0" y="876863"/>
            <a:ext cx="9144000" cy="52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1">
                <a:latin typeface="Calibri" panose="020F0502020204030204" pitchFamily="34" charset="0"/>
                <a:cs typeface="Calibri" panose="020F0502020204030204" pitchFamily="34" charset="0"/>
              </a:rPr>
              <a:t>Macrocystis </a:t>
            </a:r>
            <a:r>
              <a:rPr lang="en-US" sz="3600" b="0" i="1" err="1">
                <a:latin typeface="Calibri" panose="020F0502020204030204" pitchFamily="34" charset="0"/>
                <a:cs typeface="Calibri" panose="020F0502020204030204" pitchFamily="34" charset="0"/>
              </a:rPr>
              <a:t>pyrifera</a:t>
            </a:r>
            <a:r>
              <a:rPr lang="en-US" sz="3600" b="0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0">
                <a:latin typeface="Calibri" panose="020F0502020204030204" pitchFamily="34" charset="0"/>
                <a:cs typeface="Calibri" panose="020F0502020204030204" pitchFamily="34" charset="0"/>
              </a:rPr>
              <a:t>(giant kelp)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BFA73C-3D4E-47A0-B5F5-91250B2971D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171137"/>
            <a:ext cx="9144000" cy="3810000"/>
            <a:chOff x="-2057400" y="1441938"/>
            <a:chExt cx="12070080" cy="502920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324CD4C-3F83-4120-B66A-36BD59B61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32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129012-02BB-45C6-A506-C8A73F1F82E8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40000"/>
            </a:blip>
            <a:srcRect l="29495" r="10505"/>
            <a:stretch/>
          </p:blipFill>
          <p:spPr>
            <a:xfrm>
              <a:off x="1965960" y="1441938"/>
              <a:ext cx="4023360" cy="5029200"/>
            </a:xfrm>
            <a:prstGeom prst="rect">
              <a:avLst/>
            </a:prstGeom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476A39F7-F4E9-4BF0-AEC4-BE7112093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740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085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BF5E03-6F29-4212-8CDC-47F8BC78739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0"/>
            <a:ext cx="9144000" cy="3810000"/>
            <a:chOff x="-2057400" y="1441938"/>
            <a:chExt cx="12070080" cy="50292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EC74175-5CB5-436E-B763-7E9EAF55D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32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51DB37-45FE-453B-8806-4EC1A50B6574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/>
            </a:blip>
            <a:srcRect l="29495" r="10505"/>
            <a:stretch/>
          </p:blipFill>
          <p:spPr>
            <a:xfrm>
              <a:off x="1965960" y="1441938"/>
              <a:ext cx="4023360" cy="5029200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18409D7E-A38B-4687-BE4F-DBCBA3794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740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AEAB8B-F16A-440F-AB0C-253F7FAEBE1E}"/>
              </a:ext>
            </a:extLst>
          </p:cNvPr>
          <p:cNvGrpSpPr/>
          <p:nvPr/>
        </p:nvGrpSpPr>
        <p:grpSpPr>
          <a:xfrm>
            <a:off x="519182" y="767952"/>
            <a:ext cx="7947547" cy="2069768"/>
            <a:chOff x="-158089" y="806615"/>
            <a:chExt cx="7947547" cy="2069768"/>
          </a:xfrm>
        </p:grpSpPr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430E7F15-F36C-4889-BCFC-BF2A436F880F}"/>
                </a:ext>
              </a:extLst>
            </p:cNvPr>
            <p:cNvSpPr/>
            <p:nvPr/>
          </p:nvSpPr>
          <p:spPr bwMode="auto">
            <a:xfrm flipH="1">
              <a:off x="2356512" y="990600"/>
              <a:ext cx="1309616" cy="1790998"/>
            </a:xfrm>
            <a:prstGeom prst="curvedRightArrow">
              <a:avLst>
                <a:gd name="adj1" fmla="val 12693"/>
                <a:gd name="adj2" fmla="val 32738"/>
                <a:gd name="adj3" fmla="val 25000"/>
              </a:avLst>
            </a:prstGeom>
            <a:solidFill>
              <a:srgbClr val="006600"/>
            </a:solidFill>
            <a:ln w="9525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75000"/>
                </a:lnSpc>
                <a:spcBef>
                  <a:spcPct val="10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6" name="Arrow: Curved Right 15">
              <a:extLst>
                <a:ext uri="{FF2B5EF4-FFF2-40B4-BE49-F238E27FC236}">
                  <a16:creationId xmlns:a16="http://schemas.microsoft.com/office/drawing/2014/main" id="{2CA83750-6BE8-405E-8A1F-321BD31B8905}"/>
                </a:ext>
              </a:extLst>
            </p:cNvPr>
            <p:cNvSpPr/>
            <p:nvPr/>
          </p:nvSpPr>
          <p:spPr bwMode="auto">
            <a:xfrm flipH="1">
              <a:off x="2356513" y="990600"/>
              <a:ext cx="691487" cy="914400"/>
            </a:xfrm>
            <a:prstGeom prst="curvedRight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75000"/>
                </a:lnSpc>
                <a:spcBef>
                  <a:spcPct val="10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5FDA47-7A66-4366-8921-4884C1DA79E7}"/>
                </a:ext>
              </a:extLst>
            </p:cNvPr>
            <p:cNvSpPr txBox="1"/>
            <p:nvPr/>
          </p:nvSpPr>
          <p:spPr>
            <a:xfrm>
              <a:off x="-158089" y="806615"/>
              <a:ext cx="2514600" cy="198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0">
                  <a:latin typeface="Calibri" panose="020F0502020204030204" pitchFamily="34" charset="0"/>
                  <a:cs typeface="Calibri" panose="020F0502020204030204" pitchFamily="34" charset="0"/>
                </a:rPr>
                <a:t>Sunflower star</a:t>
              </a:r>
            </a:p>
            <a:p>
              <a:pPr algn="r"/>
              <a:r>
                <a:rPr lang="en-US" sz="2800" b="0">
                  <a:latin typeface="Calibri" panose="020F0502020204030204" pitchFamily="34" charset="0"/>
                  <a:cs typeface="Calibri" panose="020F0502020204030204" pitchFamily="34" charset="0"/>
                </a:rPr>
                <a:t>Purple urchin</a:t>
              </a:r>
            </a:p>
            <a:p>
              <a:pPr algn="r"/>
              <a:r>
                <a:rPr lang="en-US" sz="2800" b="0">
                  <a:latin typeface="Calibri" panose="020F0502020204030204" pitchFamily="34" charset="0"/>
                  <a:cs typeface="Calibri" panose="020F0502020204030204" pitchFamily="34" charset="0"/>
                </a:rPr>
                <a:t>Giant kelp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F0E0A3-0F3A-4D68-A588-5F2D6C5FBC56}"/>
                </a:ext>
              </a:extLst>
            </p:cNvPr>
            <p:cNvSpPr txBox="1"/>
            <p:nvPr/>
          </p:nvSpPr>
          <p:spPr>
            <a:xfrm>
              <a:off x="3592485" y="1118639"/>
              <a:ext cx="1823113" cy="706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Direct Effect </a:t>
              </a:r>
              <a:r>
                <a:rPr lang="en-US" sz="2800" b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(-)</a:t>
              </a:r>
              <a:endParaRPr lang="en-US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1F0607-07D1-4EE0-B73C-EF6BB66E6803}"/>
                </a:ext>
              </a:extLst>
            </p:cNvPr>
            <p:cNvSpPr txBox="1"/>
            <p:nvPr/>
          </p:nvSpPr>
          <p:spPr>
            <a:xfrm>
              <a:off x="3395448" y="2158789"/>
              <a:ext cx="2245057" cy="706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>
                  <a:solidFill>
                    <a:srgbClr val="00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Indirect Effect </a:t>
              </a:r>
              <a:r>
                <a:rPr lang="en-US" sz="2800" b="0">
                  <a:solidFill>
                    <a:srgbClr val="00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(+)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8214E6C8-8854-4499-A4C7-EC5DCB306A27}"/>
                </a:ext>
              </a:extLst>
            </p:cNvPr>
            <p:cNvSpPr/>
            <p:nvPr/>
          </p:nvSpPr>
          <p:spPr bwMode="auto">
            <a:xfrm>
              <a:off x="5286798" y="895713"/>
              <a:ext cx="679547" cy="1980670"/>
            </a:xfrm>
            <a:prstGeom prst="rightBrace">
              <a:avLst>
                <a:gd name="adj1" fmla="val 8333"/>
                <a:gd name="adj2" fmla="val 48622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75000"/>
                </a:lnSpc>
                <a:spcBef>
                  <a:spcPct val="10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2D1140-5C76-4AF4-806A-7958CF364B6E}"/>
                </a:ext>
              </a:extLst>
            </p:cNvPr>
            <p:cNvSpPr txBox="1"/>
            <p:nvPr/>
          </p:nvSpPr>
          <p:spPr>
            <a:xfrm>
              <a:off x="5966345" y="1434326"/>
              <a:ext cx="1823113" cy="941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0">
                  <a:latin typeface="Calibri" panose="020F0502020204030204" pitchFamily="34" charset="0"/>
                  <a:cs typeface="Calibri" panose="020F0502020204030204" pitchFamily="34" charset="0"/>
                </a:rPr>
                <a:t>Trophic Cascade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56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BF5E03-6F29-4212-8CDC-47F8BC78739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0"/>
            <a:ext cx="9144000" cy="3810000"/>
            <a:chOff x="-2057400" y="1441938"/>
            <a:chExt cx="12070080" cy="50292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EC74175-5CB5-436E-B763-7E9EAF55D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32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51DB37-45FE-453B-8806-4EC1A50B6574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/>
            </a:blip>
            <a:srcRect l="29495" r="10505"/>
            <a:stretch/>
          </p:blipFill>
          <p:spPr>
            <a:xfrm>
              <a:off x="1965960" y="1441938"/>
              <a:ext cx="4023360" cy="5029200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18409D7E-A38B-4687-BE4F-DBCBA3794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740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AEAB8B-F16A-440F-AB0C-253F7FAEBE1E}"/>
              </a:ext>
            </a:extLst>
          </p:cNvPr>
          <p:cNvGrpSpPr/>
          <p:nvPr/>
        </p:nvGrpSpPr>
        <p:grpSpPr>
          <a:xfrm>
            <a:off x="519182" y="767952"/>
            <a:ext cx="7947547" cy="2251331"/>
            <a:chOff x="-158089" y="806615"/>
            <a:chExt cx="7947547" cy="2251331"/>
          </a:xfrm>
        </p:grpSpPr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430E7F15-F36C-4889-BCFC-BF2A436F880F}"/>
                </a:ext>
              </a:extLst>
            </p:cNvPr>
            <p:cNvSpPr/>
            <p:nvPr/>
          </p:nvSpPr>
          <p:spPr bwMode="auto">
            <a:xfrm flipH="1">
              <a:off x="2356512" y="990600"/>
              <a:ext cx="1309616" cy="1790998"/>
            </a:xfrm>
            <a:prstGeom prst="curvedRightArrow">
              <a:avLst>
                <a:gd name="adj1" fmla="val 32738"/>
                <a:gd name="adj2" fmla="val 32738"/>
                <a:gd name="adj3" fmla="val 25000"/>
              </a:avLst>
            </a:prstGeom>
            <a:solidFill>
              <a:srgbClr val="006600"/>
            </a:solidFill>
            <a:ln w="9525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75000"/>
                </a:lnSpc>
                <a:spcBef>
                  <a:spcPct val="10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6" name="Arrow: Curved Right 15">
              <a:extLst>
                <a:ext uri="{FF2B5EF4-FFF2-40B4-BE49-F238E27FC236}">
                  <a16:creationId xmlns:a16="http://schemas.microsoft.com/office/drawing/2014/main" id="{2CA83750-6BE8-405E-8A1F-321BD31B8905}"/>
                </a:ext>
              </a:extLst>
            </p:cNvPr>
            <p:cNvSpPr/>
            <p:nvPr/>
          </p:nvSpPr>
          <p:spPr bwMode="auto">
            <a:xfrm flipH="1">
              <a:off x="2356513" y="990600"/>
              <a:ext cx="691487" cy="914400"/>
            </a:xfrm>
            <a:prstGeom prst="curvedRightArrow">
              <a:avLst>
                <a:gd name="adj1" fmla="val 58160"/>
                <a:gd name="adj2" fmla="val 58160"/>
                <a:gd name="adj3" fmla="val 25000"/>
              </a:avLst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75000"/>
                </a:lnSpc>
                <a:spcBef>
                  <a:spcPct val="10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5FDA47-7A66-4366-8921-4884C1DA79E7}"/>
                </a:ext>
              </a:extLst>
            </p:cNvPr>
            <p:cNvSpPr txBox="1"/>
            <p:nvPr/>
          </p:nvSpPr>
          <p:spPr>
            <a:xfrm>
              <a:off x="-158089" y="806615"/>
              <a:ext cx="2514600" cy="198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0">
                  <a:latin typeface="Calibri" panose="020F0502020204030204" pitchFamily="34" charset="0"/>
                  <a:cs typeface="Calibri" panose="020F0502020204030204" pitchFamily="34" charset="0"/>
                </a:rPr>
                <a:t>Sunflower star</a:t>
              </a:r>
            </a:p>
            <a:p>
              <a:pPr algn="r"/>
              <a:r>
                <a:rPr lang="en-US" sz="2800" b="0">
                  <a:latin typeface="Calibri" panose="020F0502020204030204" pitchFamily="34" charset="0"/>
                  <a:cs typeface="Calibri" panose="020F0502020204030204" pitchFamily="34" charset="0"/>
                </a:rPr>
                <a:t>Purple urchin</a:t>
              </a:r>
            </a:p>
            <a:p>
              <a:pPr algn="r"/>
              <a:r>
                <a:rPr lang="en-US" sz="2800" b="0">
                  <a:latin typeface="Calibri" panose="020F0502020204030204" pitchFamily="34" charset="0"/>
                  <a:cs typeface="Calibri" panose="020F0502020204030204" pitchFamily="34" charset="0"/>
                </a:rPr>
                <a:t>Giant kelp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F0E0A3-0F3A-4D68-A588-5F2D6C5FBC56}"/>
                </a:ext>
              </a:extLst>
            </p:cNvPr>
            <p:cNvSpPr txBox="1"/>
            <p:nvPr/>
          </p:nvSpPr>
          <p:spPr>
            <a:xfrm>
              <a:off x="3592485" y="1118639"/>
              <a:ext cx="1823113" cy="89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Direct Effect </a:t>
              </a:r>
              <a:r>
                <a:rPr lang="en-US" sz="4400" b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(-)</a:t>
              </a:r>
              <a:endParaRPr lang="en-US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1F0607-07D1-4EE0-B73C-EF6BB66E6803}"/>
                </a:ext>
              </a:extLst>
            </p:cNvPr>
            <p:cNvSpPr txBox="1"/>
            <p:nvPr/>
          </p:nvSpPr>
          <p:spPr>
            <a:xfrm>
              <a:off x="3395448" y="2158789"/>
              <a:ext cx="2245057" cy="89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>
                  <a:solidFill>
                    <a:srgbClr val="00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Indirect Effect </a:t>
              </a:r>
              <a:r>
                <a:rPr lang="en-US" sz="4400" b="0">
                  <a:solidFill>
                    <a:srgbClr val="00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(+)</a:t>
              </a:r>
              <a:endParaRPr lang="en-US" b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8214E6C8-8854-4499-A4C7-EC5DCB306A27}"/>
                </a:ext>
              </a:extLst>
            </p:cNvPr>
            <p:cNvSpPr/>
            <p:nvPr/>
          </p:nvSpPr>
          <p:spPr bwMode="auto">
            <a:xfrm>
              <a:off x="5286798" y="895713"/>
              <a:ext cx="679547" cy="1980670"/>
            </a:xfrm>
            <a:prstGeom prst="rightBrace">
              <a:avLst>
                <a:gd name="adj1" fmla="val 8333"/>
                <a:gd name="adj2" fmla="val 48622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75000"/>
                </a:lnSpc>
                <a:spcBef>
                  <a:spcPct val="10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2D1140-5C76-4AF4-806A-7958CF364B6E}"/>
                </a:ext>
              </a:extLst>
            </p:cNvPr>
            <p:cNvSpPr txBox="1"/>
            <p:nvPr/>
          </p:nvSpPr>
          <p:spPr>
            <a:xfrm>
              <a:off x="5966345" y="1434326"/>
              <a:ext cx="1823113" cy="941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0">
                  <a:latin typeface="Calibri" panose="020F0502020204030204" pitchFamily="34" charset="0"/>
                  <a:cs typeface="Calibri" panose="020F0502020204030204" pitchFamily="34" charset="0"/>
                </a:rPr>
                <a:t>Trophic Cascade</a:t>
              </a:r>
            </a:p>
          </p:txBody>
        </p:sp>
      </p:grpSp>
      <p:sp>
        <p:nvSpPr>
          <p:cNvPr id="2" name="Arrow: Up 1">
            <a:extLst>
              <a:ext uri="{FF2B5EF4-FFF2-40B4-BE49-F238E27FC236}">
                <a16:creationId xmlns:a16="http://schemas.microsoft.com/office/drawing/2014/main" id="{BEE11846-5AD5-4AB7-8467-A24101FE0F6F}"/>
              </a:ext>
            </a:extLst>
          </p:cNvPr>
          <p:cNvSpPr/>
          <p:nvPr/>
        </p:nvSpPr>
        <p:spPr bwMode="auto">
          <a:xfrm>
            <a:off x="342752" y="716929"/>
            <a:ext cx="352856" cy="470016"/>
          </a:xfrm>
          <a:prstGeom prst="upArrow">
            <a:avLst/>
          </a:prstGeom>
          <a:solidFill>
            <a:srgbClr val="00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AF4E5A8B-04C1-4C3D-AC30-6420AAC402BA}"/>
              </a:ext>
            </a:extLst>
          </p:cNvPr>
          <p:cNvSpPr/>
          <p:nvPr/>
        </p:nvSpPr>
        <p:spPr bwMode="auto">
          <a:xfrm rot="10800000">
            <a:off x="342752" y="1529554"/>
            <a:ext cx="352856" cy="470016"/>
          </a:xfrm>
          <a:prstGeom prst="up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5B26C4E5-F36B-4069-83BA-E5137AC5E706}"/>
              </a:ext>
            </a:extLst>
          </p:cNvPr>
          <p:cNvSpPr/>
          <p:nvPr/>
        </p:nvSpPr>
        <p:spPr bwMode="auto">
          <a:xfrm>
            <a:off x="342752" y="2272919"/>
            <a:ext cx="352856" cy="470016"/>
          </a:xfrm>
          <a:prstGeom prst="up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7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BF5E03-6F29-4212-8CDC-47F8BC78739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3048000"/>
            <a:ext cx="9144000" cy="3810000"/>
            <a:chOff x="-2057400" y="1441938"/>
            <a:chExt cx="12070080" cy="50292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EC74175-5CB5-436E-B763-7E9EAF55D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32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51DB37-45FE-453B-8806-4EC1A50B6574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/>
            </a:blip>
            <a:srcRect l="29495" r="10505"/>
            <a:stretch/>
          </p:blipFill>
          <p:spPr>
            <a:xfrm>
              <a:off x="1965960" y="1441938"/>
              <a:ext cx="4023360" cy="5029200"/>
            </a:xfrm>
            <a:prstGeom prst="rect">
              <a:avLst/>
            </a:prstGeom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18409D7E-A38B-4687-BE4F-DBCBA3794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57400" y="1441938"/>
              <a:ext cx="4023360" cy="502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AEAB8B-F16A-440F-AB0C-253F7FAEBE1E}"/>
              </a:ext>
            </a:extLst>
          </p:cNvPr>
          <p:cNvGrpSpPr/>
          <p:nvPr/>
        </p:nvGrpSpPr>
        <p:grpSpPr>
          <a:xfrm>
            <a:off x="519182" y="767952"/>
            <a:ext cx="7947547" cy="2069768"/>
            <a:chOff x="-158089" y="806615"/>
            <a:chExt cx="7947547" cy="2069768"/>
          </a:xfrm>
        </p:grpSpPr>
        <p:sp>
          <p:nvSpPr>
            <p:cNvPr id="19" name="Arrow: Curved Right 18">
              <a:extLst>
                <a:ext uri="{FF2B5EF4-FFF2-40B4-BE49-F238E27FC236}">
                  <a16:creationId xmlns:a16="http://schemas.microsoft.com/office/drawing/2014/main" id="{430E7F15-F36C-4889-BCFC-BF2A436F880F}"/>
                </a:ext>
              </a:extLst>
            </p:cNvPr>
            <p:cNvSpPr/>
            <p:nvPr/>
          </p:nvSpPr>
          <p:spPr bwMode="auto">
            <a:xfrm flipH="1">
              <a:off x="2356512" y="990600"/>
              <a:ext cx="1235973" cy="1740240"/>
            </a:xfrm>
            <a:prstGeom prst="curvedRightArrow">
              <a:avLst>
                <a:gd name="adj1" fmla="val 5206"/>
                <a:gd name="adj2" fmla="val 21183"/>
                <a:gd name="adj3" fmla="val 25000"/>
              </a:avLst>
            </a:prstGeom>
            <a:solidFill>
              <a:srgbClr val="006600"/>
            </a:solidFill>
            <a:ln w="9525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75000"/>
                </a:lnSpc>
                <a:spcBef>
                  <a:spcPct val="10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16" name="Arrow: Curved Right 15">
              <a:extLst>
                <a:ext uri="{FF2B5EF4-FFF2-40B4-BE49-F238E27FC236}">
                  <a16:creationId xmlns:a16="http://schemas.microsoft.com/office/drawing/2014/main" id="{2CA83750-6BE8-405E-8A1F-321BD31B8905}"/>
                </a:ext>
              </a:extLst>
            </p:cNvPr>
            <p:cNvSpPr/>
            <p:nvPr/>
          </p:nvSpPr>
          <p:spPr bwMode="auto">
            <a:xfrm flipH="1">
              <a:off x="2356512" y="990600"/>
              <a:ext cx="679545" cy="899157"/>
            </a:xfrm>
            <a:prstGeom prst="curvedRightArrow">
              <a:avLst>
                <a:gd name="adj1" fmla="val 9957"/>
                <a:gd name="adj2" fmla="val 38265"/>
                <a:gd name="adj3" fmla="val 25000"/>
              </a:avLst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75000"/>
                </a:lnSpc>
                <a:spcBef>
                  <a:spcPct val="10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5FDA47-7A66-4366-8921-4884C1DA79E7}"/>
                </a:ext>
              </a:extLst>
            </p:cNvPr>
            <p:cNvSpPr txBox="1"/>
            <p:nvPr/>
          </p:nvSpPr>
          <p:spPr>
            <a:xfrm>
              <a:off x="-158089" y="806615"/>
              <a:ext cx="2514600" cy="198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0">
                  <a:latin typeface="Calibri" panose="020F0502020204030204" pitchFamily="34" charset="0"/>
                  <a:cs typeface="Calibri" panose="020F0502020204030204" pitchFamily="34" charset="0"/>
                </a:rPr>
                <a:t>Sunflower star</a:t>
              </a:r>
            </a:p>
            <a:p>
              <a:pPr algn="r"/>
              <a:r>
                <a:rPr lang="en-US" sz="2800" b="0">
                  <a:latin typeface="Calibri" panose="020F0502020204030204" pitchFamily="34" charset="0"/>
                  <a:cs typeface="Calibri" panose="020F0502020204030204" pitchFamily="34" charset="0"/>
                </a:rPr>
                <a:t>Purple urchin</a:t>
              </a:r>
            </a:p>
            <a:p>
              <a:pPr algn="r"/>
              <a:r>
                <a:rPr lang="en-US" sz="2800" b="0">
                  <a:latin typeface="Calibri" panose="020F0502020204030204" pitchFamily="34" charset="0"/>
                  <a:cs typeface="Calibri" panose="020F0502020204030204" pitchFamily="34" charset="0"/>
                </a:rPr>
                <a:t>Giant kelp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F0E0A3-0F3A-4D68-A588-5F2D6C5FBC56}"/>
                </a:ext>
              </a:extLst>
            </p:cNvPr>
            <p:cNvSpPr txBox="1"/>
            <p:nvPr/>
          </p:nvSpPr>
          <p:spPr>
            <a:xfrm>
              <a:off x="3592485" y="1118639"/>
              <a:ext cx="1823113" cy="610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Direct Effect </a:t>
              </a:r>
              <a:r>
                <a:rPr lang="en-US" sz="2000" b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(-)</a:t>
              </a:r>
              <a:endParaRPr lang="en-US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1F0607-07D1-4EE0-B73C-EF6BB66E6803}"/>
                </a:ext>
              </a:extLst>
            </p:cNvPr>
            <p:cNvSpPr txBox="1"/>
            <p:nvPr/>
          </p:nvSpPr>
          <p:spPr>
            <a:xfrm>
              <a:off x="3395448" y="2158789"/>
              <a:ext cx="2245057" cy="610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>
                  <a:solidFill>
                    <a:srgbClr val="00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Indirect Effect </a:t>
              </a:r>
              <a:r>
                <a:rPr lang="en-US" sz="2000" b="0">
                  <a:solidFill>
                    <a:srgbClr val="0066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(+)</a:t>
              </a:r>
              <a:endParaRPr lang="en-US" b="0">
                <a:solidFill>
                  <a:srgbClr val="0066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8214E6C8-8854-4499-A4C7-EC5DCB306A27}"/>
                </a:ext>
              </a:extLst>
            </p:cNvPr>
            <p:cNvSpPr/>
            <p:nvPr/>
          </p:nvSpPr>
          <p:spPr bwMode="auto">
            <a:xfrm>
              <a:off x="5286798" y="895713"/>
              <a:ext cx="679547" cy="1980670"/>
            </a:xfrm>
            <a:prstGeom prst="rightBrace">
              <a:avLst>
                <a:gd name="adj1" fmla="val 8333"/>
                <a:gd name="adj2" fmla="val 48622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75000"/>
                </a:lnSpc>
                <a:spcBef>
                  <a:spcPct val="10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2D1140-5C76-4AF4-806A-7958CF364B6E}"/>
                </a:ext>
              </a:extLst>
            </p:cNvPr>
            <p:cNvSpPr txBox="1"/>
            <p:nvPr/>
          </p:nvSpPr>
          <p:spPr>
            <a:xfrm>
              <a:off x="5966345" y="1434326"/>
              <a:ext cx="1823113" cy="941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0">
                  <a:latin typeface="Calibri" panose="020F0502020204030204" pitchFamily="34" charset="0"/>
                  <a:cs typeface="Calibri" panose="020F0502020204030204" pitchFamily="34" charset="0"/>
                </a:rPr>
                <a:t>Trophic Cascade</a:t>
              </a:r>
            </a:p>
          </p:txBody>
        </p:sp>
      </p:grpSp>
      <p:sp>
        <p:nvSpPr>
          <p:cNvPr id="2" name="Arrow: Up 1">
            <a:extLst>
              <a:ext uri="{FF2B5EF4-FFF2-40B4-BE49-F238E27FC236}">
                <a16:creationId xmlns:a16="http://schemas.microsoft.com/office/drawing/2014/main" id="{BEE11846-5AD5-4AB7-8467-A24101FE0F6F}"/>
              </a:ext>
            </a:extLst>
          </p:cNvPr>
          <p:cNvSpPr/>
          <p:nvPr/>
        </p:nvSpPr>
        <p:spPr bwMode="auto">
          <a:xfrm rot="10800000">
            <a:off x="342752" y="716929"/>
            <a:ext cx="352856" cy="470016"/>
          </a:xfrm>
          <a:prstGeom prst="up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AF4E5A8B-04C1-4C3D-AC30-6420AAC402BA}"/>
              </a:ext>
            </a:extLst>
          </p:cNvPr>
          <p:cNvSpPr/>
          <p:nvPr/>
        </p:nvSpPr>
        <p:spPr bwMode="auto">
          <a:xfrm>
            <a:off x="342752" y="1529554"/>
            <a:ext cx="352856" cy="470016"/>
          </a:xfrm>
          <a:prstGeom prst="up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5B26C4E5-F36B-4069-83BA-E5137AC5E706}"/>
              </a:ext>
            </a:extLst>
          </p:cNvPr>
          <p:cNvSpPr/>
          <p:nvPr/>
        </p:nvSpPr>
        <p:spPr bwMode="auto">
          <a:xfrm rot="10800000">
            <a:off x="342752" y="2298948"/>
            <a:ext cx="352856" cy="470016"/>
          </a:xfrm>
          <a:prstGeom prst="up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75000"/>
              </a:lnSpc>
              <a:spcBef>
                <a:spcPct val="10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62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75000"/>
          </a:lnSpc>
          <a:spcBef>
            <a:spcPct val="10500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90AFE59683BB49B7B9B452FD6BCF8A" ma:contentTypeVersion="2" ma:contentTypeDescription="Create a new document." ma:contentTypeScope="" ma:versionID="2e1f9e7963ba90655f90079792cd9be6">
  <xsd:schema xmlns:xsd="http://www.w3.org/2001/XMLSchema" xmlns:xs="http://www.w3.org/2001/XMLSchema" xmlns:p="http://schemas.microsoft.com/office/2006/metadata/properties" xmlns:ns2="f277f146-ff17-4282-b1ce-36654b3777b0" targetNamespace="http://schemas.microsoft.com/office/2006/metadata/properties" ma:root="true" ma:fieldsID="484d1a8927005fc9f95331616ebac892" ns2:_="">
    <xsd:import namespace="f277f146-ff17-4282-b1ce-36654b3777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7f146-ff17-4282-b1ce-36654b3777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0BF274-DD95-4C6B-9D54-D76F4321BC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92462-B667-4F04-B147-2FA1DB87EF8E}">
  <ds:schemaRefs>
    <ds:schemaRef ds:uri="f277f146-ff17-4282-b1ce-36654b3777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9EDD5CA-A740-4C1A-8CFD-2012E1154927}">
  <ds:schemaRefs>
    <ds:schemaRef ds:uri="http://purl.org/dc/terms/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f277f146-ff17-4282-b1ce-36654b3777b0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891</Words>
  <Application>Microsoft Office PowerPoint</Application>
  <PresentationFormat>On-screen Show (4:3)</PresentationFormat>
  <Paragraphs>124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NPS</dc:creator>
  <cp:lastModifiedBy>Cullen Molitor</cp:lastModifiedBy>
  <cp:revision>1</cp:revision>
  <cp:lastPrinted>2016-10-21T21:35:18Z</cp:lastPrinted>
  <dcterms:created xsi:type="dcterms:W3CDTF">2002-02-13T02:35:25Z</dcterms:created>
  <dcterms:modified xsi:type="dcterms:W3CDTF">2020-09-03T19:50:39Z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0x0101002190AFE59683BB49B7B9B452FD6BCF8A</vt:lpwstr>
  </property>
</Properties>
</file>